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61" r:id="rId3"/>
    <p:sldId id="262" r:id="rId4"/>
    <p:sldId id="266" r:id="rId5"/>
    <p:sldId id="263" r:id="rId6"/>
    <p:sldId id="267" r:id="rId7"/>
    <p:sldId id="265" r:id="rId8"/>
    <p:sldId id="260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526"/>
    <p:restoredTop sz="94676"/>
  </p:normalViewPr>
  <p:slideViewPr>
    <p:cSldViewPr snapToGrid="0" snapToObjects="1">
      <p:cViewPr varScale="1">
        <p:scale>
          <a:sx n="121" d="100"/>
          <a:sy n="121" d="100"/>
        </p:scale>
        <p:origin x="176" y="5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211F48-F71D-404A-A8F6-51DB661D510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176" y="457649"/>
            <a:ext cx="7645757" cy="1384030"/>
          </a:xfrm>
          <a:prstGeom prst="rect">
            <a:avLst/>
          </a:prstGeom>
          <a:ln>
            <a:noFill/>
          </a:ln>
        </p:spPr>
        <p:txBody>
          <a:bodyPr anchor="t"/>
          <a:lstStyle>
            <a:lvl1pPr marL="0" indent="0" algn="l">
              <a:buFont typeface="Arial" panose="020B0604020202020204" pitchFamily="34" charset="0"/>
              <a:buNone/>
              <a:defRPr sz="44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Master title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81F14AD-F6AE-6541-AA18-FF10607B53B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176" y="1966421"/>
            <a:ext cx="7645757" cy="1452920"/>
          </a:xfrm>
          <a:prstGeom prst="rect">
            <a:avLst/>
          </a:prstGeom>
          <a:solidFill>
            <a:schemeClr val="bg1">
              <a:lumMod val="95000"/>
              <a:alpha val="43000"/>
            </a:schemeClr>
          </a:solidFill>
        </p:spPr>
        <p:txBody>
          <a:bodyPr anchor="t"/>
          <a:lstStyle>
            <a:lvl1pPr marL="0" indent="0" algn="l">
              <a:buNone/>
              <a:defRPr sz="2400">
                <a:solidFill>
                  <a:schemeClr val="accent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Master subtitle style</a:t>
            </a:r>
            <a:endParaRPr lang="en-GB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486965D-D0BA-5344-AB43-606499254A4E}"/>
              </a:ext>
            </a:extLst>
          </p:cNvPr>
          <p:cNvCxnSpPr>
            <a:cxnSpLocks/>
          </p:cNvCxnSpPr>
          <p:nvPr/>
        </p:nvCxnSpPr>
        <p:spPr>
          <a:xfrm>
            <a:off x="442176" y="1841679"/>
            <a:ext cx="7645757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0641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3AC152-5876-E743-9AC5-42AA60ADE7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4855" y="365125"/>
            <a:ext cx="10958945" cy="1386402"/>
          </a:xfrm>
          <a:prstGeom prst="rect">
            <a:avLst/>
          </a:prstGeom>
        </p:spPr>
        <p:txBody>
          <a:bodyPr/>
          <a:lstStyle>
            <a:lvl1pPr>
              <a:defRPr lang="en-GB" sz="3200" b="0" kern="1200" dirty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D676D2-6FCE-F745-9D2C-E9DD33B9C3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4854" y="1835456"/>
            <a:ext cx="10958945" cy="4351338"/>
          </a:xfrm>
          <a:prstGeom prst="rect">
            <a:avLst/>
          </a:prstGeom>
        </p:spPr>
        <p:txBody>
          <a:bodyPr/>
          <a:lstStyle>
            <a:lvl1pPr marL="228594" indent="-228594">
              <a:buFontTx/>
              <a:buBlip>
                <a:blip r:embed="rId2"/>
              </a:buBlip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783" indent="-228594">
              <a:buFontTx/>
              <a:buBlip>
                <a:blip r:embed="rId2"/>
              </a:buBlip>
              <a:defRPr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971" indent="-228594">
              <a:buFontTx/>
              <a:buBlip>
                <a:blip r:embed="rId2"/>
              </a:buBlip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160" indent="-228594">
              <a:buFontTx/>
              <a:buBlip>
                <a:blip r:embed="rId2"/>
              </a:buBlip>
              <a:defRPr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349" indent="-228594">
              <a:buFontTx/>
              <a:buBlip>
                <a:blip r:embed="rId2"/>
              </a:buBlip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176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2169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eneral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46025E8-AEF3-374E-BB2E-CD44F3B598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538694" y="149783"/>
            <a:ext cx="3432287" cy="287031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A9150446-8369-5746-983C-23E2DCCC295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538694" y="3161293"/>
            <a:ext cx="3432287" cy="264708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F1792E8-AC8A-FA47-A6DD-61D09C5C92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745" y="149782"/>
            <a:ext cx="8267161" cy="6283217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228594" indent="-228594">
              <a:buFontTx/>
              <a:buBlip>
                <a:blip r:embed="rId2"/>
              </a:buBlip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783" indent="-228594">
              <a:buFontTx/>
              <a:buBlip>
                <a:blip r:embed="rId2"/>
              </a:buBlip>
              <a:defRPr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971" indent="-228594">
              <a:buFontTx/>
              <a:buBlip>
                <a:blip r:embed="rId2"/>
              </a:buBlip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160" indent="-228594">
              <a:buFontTx/>
              <a:buBlip>
                <a:blip r:embed="rId2"/>
              </a:buBlip>
              <a:defRPr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349" indent="-228594">
              <a:buFontTx/>
              <a:buBlip>
                <a:blip r:embed="rId2"/>
              </a:buBlip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00180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21477D5E-E2A0-7B44-BD8E-6CE126CA3DBE}"/>
              </a:ext>
            </a:extLst>
          </p:cNvPr>
          <p:cNvSpPr/>
          <p:nvPr/>
        </p:nvSpPr>
        <p:spPr>
          <a:xfrm>
            <a:off x="122656" y="103033"/>
            <a:ext cx="7895389" cy="2318199"/>
          </a:xfrm>
          <a:prstGeom prst="rect">
            <a:avLst/>
          </a:prstGeom>
          <a:solidFill>
            <a:schemeClr val="bg2">
              <a:alpha val="1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8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06B9E77-C48E-4A40-B70F-3CC224EA3FD6}"/>
              </a:ext>
            </a:extLst>
          </p:cNvPr>
          <p:cNvSpPr/>
          <p:nvPr/>
        </p:nvSpPr>
        <p:spPr>
          <a:xfrm>
            <a:off x="122655" y="2482998"/>
            <a:ext cx="7895388" cy="3944933"/>
          </a:xfrm>
          <a:prstGeom prst="rect">
            <a:avLst/>
          </a:prstGeom>
          <a:solidFill>
            <a:schemeClr val="accent1">
              <a:alpha val="1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ts val="2200"/>
              </a:lnSpc>
            </a:pPr>
            <a:endParaRPr lang="nb-NO" sz="1800" i="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52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21477D5E-E2A0-7B44-BD8E-6CE126CA3DBE}"/>
              </a:ext>
            </a:extLst>
          </p:cNvPr>
          <p:cNvSpPr/>
          <p:nvPr/>
        </p:nvSpPr>
        <p:spPr>
          <a:xfrm>
            <a:off x="122656" y="103033"/>
            <a:ext cx="7895389" cy="2318199"/>
          </a:xfrm>
          <a:prstGeom prst="rect">
            <a:avLst/>
          </a:prstGeom>
          <a:solidFill>
            <a:schemeClr val="bg2">
              <a:alpha val="1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8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06B9E77-C48E-4A40-B70F-3CC224EA3FD6}"/>
              </a:ext>
            </a:extLst>
          </p:cNvPr>
          <p:cNvSpPr/>
          <p:nvPr/>
        </p:nvSpPr>
        <p:spPr>
          <a:xfrm>
            <a:off x="122654" y="2482998"/>
            <a:ext cx="2742767" cy="3944933"/>
          </a:xfrm>
          <a:prstGeom prst="rect">
            <a:avLst/>
          </a:prstGeom>
          <a:solidFill>
            <a:schemeClr val="accent1">
              <a:alpha val="1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ts val="2200"/>
              </a:lnSpc>
            </a:pPr>
            <a:endParaRPr lang="nb-NO" sz="1800" i="0" dirty="0">
              <a:solidFill>
                <a:schemeClr val="accent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2DD95D4-526F-5E44-AC05-980A72365344}"/>
              </a:ext>
            </a:extLst>
          </p:cNvPr>
          <p:cNvSpPr txBox="1"/>
          <p:nvPr/>
        </p:nvSpPr>
        <p:spPr>
          <a:xfrm>
            <a:off x="117625" y="889357"/>
            <a:ext cx="79004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Graphics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5D6E14F-5C52-B94B-BD67-03A065D37F8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396" t="22949" r="70802" b="66249"/>
          <a:stretch/>
        </p:blipFill>
        <p:spPr>
          <a:xfrm>
            <a:off x="508646" y="5335718"/>
            <a:ext cx="764327" cy="764327"/>
          </a:xfrm>
          <a:prstGeom prst="ellipse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2F3D991-136D-FC41-87EC-B8AC341F272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486" t="22949" r="57712" b="66249"/>
          <a:stretch/>
        </p:blipFill>
        <p:spPr>
          <a:xfrm>
            <a:off x="1854541" y="5335718"/>
            <a:ext cx="764327" cy="764327"/>
          </a:xfrm>
          <a:prstGeom prst="ellipse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42811A7-B89F-B64E-A9A1-CCCDBD3279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580" y="4134893"/>
            <a:ext cx="819915" cy="819914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46D73DAF-4515-2442-A1FC-346AB39B66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0580" y="2947885"/>
            <a:ext cx="782392" cy="806101"/>
          </a:xfrm>
          <a:prstGeom prst="rect">
            <a:avLst/>
          </a:prstGeom>
        </p:spPr>
      </p:pic>
      <p:pic>
        <p:nvPicPr>
          <p:cNvPr id="11" name="Immagine 58">
            <a:extLst>
              <a:ext uri="{FF2B5EF4-FFF2-40B4-BE49-F238E27FC236}">
                <a16:creationId xmlns:a16="http://schemas.microsoft.com/office/drawing/2014/main" id="{0667E731-150F-2C4E-9009-989D6D8352E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66619" y="2877119"/>
            <a:ext cx="1189064" cy="1105958"/>
          </a:xfrm>
          <a:prstGeom prst="rect">
            <a:avLst/>
          </a:prstGeom>
        </p:spPr>
      </p:pic>
      <p:pic>
        <p:nvPicPr>
          <p:cNvPr id="12" name="Immagine 59">
            <a:extLst>
              <a:ext uri="{FF2B5EF4-FFF2-40B4-BE49-F238E27FC236}">
                <a16:creationId xmlns:a16="http://schemas.microsoft.com/office/drawing/2014/main" id="{FC3132A5-E2FF-8D47-9F81-BB0A2CBECAE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40948" y="4284711"/>
            <a:ext cx="840405" cy="70723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0000000-0008-0000-0000-00002900000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44633" y="2877119"/>
            <a:ext cx="816379" cy="83379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0000000-0008-0000-0000-00002800000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186136" y="4242793"/>
            <a:ext cx="1076038" cy="69829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84BAB87-CD72-7C4F-BBBC-22AD2BB7D34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53453" y="2811312"/>
            <a:ext cx="1104900" cy="10414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479EA01C-C30C-6547-82A6-20E9E490E88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002376" y="5098925"/>
            <a:ext cx="1371600" cy="12065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B619D078-E595-B44B-AB29-3E8E02103E6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373976" y="3994025"/>
            <a:ext cx="1244600" cy="11049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1ABEB464-6F49-A048-B6FD-1F2732BA7BB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440222" y="2724721"/>
            <a:ext cx="1270000" cy="11811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697D56FD-AC76-CF41-BAA6-077A9851C81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786175" y="4134893"/>
            <a:ext cx="1574800" cy="102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93127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C352634-6C1F-0648-832A-59A3BA9571F6}"/>
              </a:ext>
            </a:extLst>
          </p:cNvPr>
          <p:cNvSpPr/>
          <p:nvPr/>
        </p:nvSpPr>
        <p:spPr>
          <a:xfrm>
            <a:off x="-31173" y="-1"/>
            <a:ext cx="12233564" cy="68580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Immagine 57">
            <a:extLst>
              <a:ext uri="{FF2B5EF4-FFF2-40B4-BE49-F238E27FC236}">
                <a16:creationId xmlns:a16="http://schemas.microsoft.com/office/drawing/2014/main" id="{AFFF5024-CBD6-F145-A6A6-788C81579F8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12000"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0"/>
                    </a14:imgEffect>
                    <a14:imgEffect>
                      <a14:brightnessContrast bright="42000"/>
                    </a14:imgEffect>
                  </a14:imgLayer>
                </a14:imgProps>
              </a:ext>
            </a:extLst>
          </a:blip>
          <a:srcRect l="37377" t="33744" r="43120" b="44338"/>
          <a:stretch/>
        </p:blipFill>
        <p:spPr>
          <a:xfrm>
            <a:off x="7803468" y="0"/>
            <a:ext cx="4398923" cy="2880360"/>
          </a:xfrm>
          <a:prstGeom prst="rect">
            <a:avLst/>
          </a:prstGeom>
          <a:noFill/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21F7620-40EF-FF47-8614-B9A630B39622}"/>
              </a:ext>
            </a:extLst>
          </p:cNvPr>
          <p:cNvSpPr txBox="1"/>
          <p:nvPr/>
        </p:nvSpPr>
        <p:spPr>
          <a:xfrm>
            <a:off x="436833" y="6558892"/>
            <a:ext cx="875358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noProof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project is funded from the EU Horizon 2020 Research and Innovation Programme (2014-2020) under Grant Agreement </a:t>
            </a:r>
            <a:r>
              <a:rPr lang="nb-NO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No. XXXXXX</a:t>
            </a:r>
            <a:endParaRPr lang="en-GB" sz="9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DF0A172-1ABB-044B-BC03-4EC77C7D16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440" y="6546011"/>
            <a:ext cx="319392" cy="214026"/>
          </a:xfrm>
          <a:prstGeom prst="rect">
            <a:avLst/>
          </a:prstGeom>
        </p:spPr>
      </p:pic>
      <p:sp>
        <p:nvSpPr>
          <p:cNvPr id="18" name="Title 1">
            <a:extLst>
              <a:ext uri="{FF2B5EF4-FFF2-40B4-BE49-F238E27FC236}">
                <a16:creationId xmlns:a16="http://schemas.microsoft.com/office/drawing/2014/main" id="{1498D80C-1E65-634F-ABA2-5FA632714EC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176" y="457649"/>
            <a:ext cx="7645757" cy="1381542"/>
          </a:xfrm>
          <a:prstGeom prst="rect">
            <a:avLst/>
          </a:prstGeom>
          <a:ln>
            <a:noFill/>
          </a:ln>
        </p:spPr>
        <p:txBody>
          <a:bodyPr anchor="t"/>
          <a:lstStyle>
            <a:lvl1pPr marL="0" indent="0" algn="l">
              <a:buFont typeface="Arial" panose="020B0604020202020204" pitchFamily="34" charset="0"/>
              <a:buNone/>
              <a:defRPr sz="4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Master title</a:t>
            </a:r>
            <a:endParaRPr lang="en-GB" dirty="0"/>
          </a:p>
        </p:txBody>
      </p:sp>
      <p:sp>
        <p:nvSpPr>
          <p:cNvPr id="19" name="Subtitle 2">
            <a:extLst>
              <a:ext uri="{FF2B5EF4-FFF2-40B4-BE49-F238E27FC236}">
                <a16:creationId xmlns:a16="http://schemas.microsoft.com/office/drawing/2014/main" id="{67348E9F-4040-2242-BFBB-C6439DFCCF5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176" y="1966421"/>
            <a:ext cx="7645757" cy="1452920"/>
          </a:xfrm>
          <a:prstGeom prst="rect">
            <a:avLst/>
          </a:prstGeom>
          <a:solidFill>
            <a:schemeClr val="bg1">
              <a:lumMod val="95000"/>
              <a:alpha val="43000"/>
            </a:schemeClr>
          </a:solidFill>
        </p:spPr>
        <p:txBody>
          <a:bodyPr anchor="t"/>
          <a:lstStyle>
            <a:lvl1pPr marL="0" indent="0" algn="l">
              <a:buNone/>
              <a:defRPr sz="2400"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Master subtitle style</a:t>
            </a:r>
            <a:endParaRPr lang="en-GB" dirty="0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5350B0C6-FC85-C044-9FCF-4112D800F65B}"/>
              </a:ext>
            </a:extLst>
          </p:cNvPr>
          <p:cNvCxnSpPr>
            <a:cxnSpLocks/>
          </p:cNvCxnSpPr>
          <p:nvPr/>
        </p:nvCxnSpPr>
        <p:spPr>
          <a:xfrm>
            <a:off x="442176" y="1841679"/>
            <a:ext cx="7645757" cy="0"/>
          </a:xfrm>
          <a:prstGeom prst="line">
            <a:avLst/>
          </a:prstGeom>
          <a:ln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5172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General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C352634-6C1F-0648-832A-59A3BA9571F6}"/>
              </a:ext>
            </a:extLst>
          </p:cNvPr>
          <p:cNvSpPr/>
          <p:nvPr/>
        </p:nvSpPr>
        <p:spPr>
          <a:xfrm>
            <a:off x="-41564" y="0"/>
            <a:ext cx="12233564" cy="68580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Immagine 57">
            <a:extLst>
              <a:ext uri="{FF2B5EF4-FFF2-40B4-BE49-F238E27FC236}">
                <a16:creationId xmlns:a16="http://schemas.microsoft.com/office/drawing/2014/main" id="{AFFF5024-CBD6-F145-A6A6-788C81579F8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12000"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0"/>
                    </a14:imgEffect>
                    <a14:imgEffect>
                      <a14:brightnessContrast bright="42000"/>
                    </a14:imgEffect>
                  </a14:imgLayer>
                </a14:imgProps>
              </a:ext>
            </a:extLst>
          </a:blip>
          <a:srcRect l="37377" t="33744" r="43120" b="44338"/>
          <a:stretch/>
        </p:blipFill>
        <p:spPr>
          <a:xfrm>
            <a:off x="7803468" y="0"/>
            <a:ext cx="4398923" cy="2880360"/>
          </a:xfrm>
          <a:prstGeom prst="rect">
            <a:avLst/>
          </a:prstGeom>
          <a:noFill/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21F7620-40EF-FF47-8614-B9A630B39622}"/>
              </a:ext>
            </a:extLst>
          </p:cNvPr>
          <p:cNvSpPr txBox="1"/>
          <p:nvPr/>
        </p:nvSpPr>
        <p:spPr>
          <a:xfrm>
            <a:off x="436833" y="6558892"/>
            <a:ext cx="875358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noProof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project is funded from the EU Horizon 2020 Research and Innovation Programme (2014-2020) under Grant Agreement </a:t>
            </a:r>
            <a:r>
              <a:rPr lang="nb-NO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No. XXXXXX</a:t>
            </a:r>
            <a:endParaRPr lang="en-GB" sz="9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DF0A172-1ABB-044B-BC03-4EC77C7D16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440" y="6546011"/>
            <a:ext cx="319392" cy="214026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E016B05A-AA0C-8148-A367-BE0E3E62A916}"/>
              </a:ext>
            </a:extLst>
          </p:cNvPr>
          <p:cNvSpPr txBox="1">
            <a:spLocks/>
          </p:cNvSpPr>
          <p:nvPr/>
        </p:nvSpPr>
        <p:spPr>
          <a:xfrm>
            <a:off x="703117" y="584427"/>
            <a:ext cx="10515600" cy="1386402"/>
          </a:xfrm>
          <a:prstGeom prst="rect">
            <a:avLst/>
          </a:prstGeom>
        </p:spPr>
        <p:txBody>
          <a:bodyPr/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3200" b="0" kern="1200" dirty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Click to edit Master title style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6315AFA-A532-9947-A4A5-51E0BEDE8531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817418" y="1788361"/>
            <a:ext cx="10515600" cy="4351338"/>
          </a:xfrm>
          <a:prstGeom prst="rect">
            <a:avLst/>
          </a:prstGeom>
        </p:spPr>
        <p:txBody>
          <a:bodyPr/>
          <a:lstStyle>
            <a:lvl1pPr marL="228594" indent="-228594">
              <a:buFontTx/>
              <a:buBlip>
                <a:blip r:embed="rId4"/>
              </a:buBlip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783" indent="-228594">
              <a:buFontTx/>
              <a:buBlip>
                <a:blip r:embed="rId4"/>
              </a:buBlip>
              <a:defRPr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971" indent="-228594">
              <a:buFontTx/>
              <a:buBlip>
                <a:blip r:embed="rId4"/>
              </a:buBlip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160" indent="-228594">
              <a:buFontTx/>
              <a:buBlip>
                <a:blip r:embed="rId4"/>
              </a:buBlip>
              <a:defRPr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349" indent="-228594">
              <a:buFontTx/>
              <a:buBlip>
                <a:blip r:embed="rId4"/>
              </a:buBlip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1698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Blank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C352634-6C1F-0648-832A-59A3BA9571F6}"/>
              </a:ext>
            </a:extLst>
          </p:cNvPr>
          <p:cNvSpPr/>
          <p:nvPr/>
        </p:nvSpPr>
        <p:spPr>
          <a:xfrm>
            <a:off x="-31173" y="-1"/>
            <a:ext cx="12233564" cy="68580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2" name="Immagine 57">
            <a:extLst>
              <a:ext uri="{FF2B5EF4-FFF2-40B4-BE49-F238E27FC236}">
                <a16:creationId xmlns:a16="http://schemas.microsoft.com/office/drawing/2014/main" id="{AFFF5024-CBD6-F145-A6A6-788C81579F8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12000"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0"/>
                    </a14:imgEffect>
                    <a14:imgEffect>
                      <a14:brightnessContrast bright="42000"/>
                    </a14:imgEffect>
                  </a14:imgLayer>
                </a14:imgProps>
              </a:ext>
            </a:extLst>
          </a:blip>
          <a:srcRect l="37377" t="33744" r="43120" b="44338"/>
          <a:stretch/>
        </p:blipFill>
        <p:spPr>
          <a:xfrm>
            <a:off x="7803468" y="0"/>
            <a:ext cx="4398923" cy="2880360"/>
          </a:xfrm>
          <a:prstGeom prst="rect">
            <a:avLst/>
          </a:prstGeom>
          <a:noFill/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21F7620-40EF-FF47-8614-B9A630B39622}"/>
              </a:ext>
            </a:extLst>
          </p:cNvPr>
          <p:cNvSpPr txBox="1"/>
          <p:nvPr/>
        </p:nvSpPr>
        <p:spPr>
          <a:xfrm>
            <a:off x="436833" y="6558892"/>
            <a:ext cx="875358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noProof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project is funded from the EU Horizon 2020 Research and Innovation Programme (2014-2020) under Grant Agreement </a:t>
            </a:r>
            <a:r>
              <a:rPr lang="nb-NO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No. XXXXXX</a:t>
            </a:r>
            <a:endParaRPr lang="en-GB" sz="9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DF0A172-1ABB-044B-BC03-4EC77C7D16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440" y="6546011"/>
            <a:ext cx="319392" cy="214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7727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GIF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5.png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6675B6B0-860A-4F4D-A6C3-06EF1CC3D3ED}"/>
              </a:ext>
            </a:extLst>
          </p:cNvPr>
          <p:cNvSpPr txBox="1"/>
          <p:nvPr/>
        </p:nvSpPr>
        <p:spPr>
          <a:xfrm>
            <a:off x="436832" y="6529205"/>
            <a:ext cx="875358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noProof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project is funded from the EU Horizon 2020 Research and Innovation Programme (2014-2020) under Grant Agreement </a:t>
            </a:r>
            <a:r>
              <a:rPr lang="nb-NO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No. 823782</a:t>
            </a:r>
            <a:endParaRPr lang="en-GB" sz="9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3104C07-C1ED-504A-B4D7-B38B6DECE6F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17440" y="6546011"/>
            <a:ext cx="319392" cy="214026"/>
          </a:xfrm>
          <a:prstGeom prst="rect">
            <a:avLst/>
          </a:prstGeom>
        </p:spPr>
      </p:pic>
      <p:pic>
        <p:nvPicPr>
          <p:cNvPr id="17" name="Immagine 57">
            <a:extLst>
              <a:ext uri="{FF2B5EF4-FFF2-40B4-BE49-F238E27FC236}">
                <a16:creationId xmlns:a16="http://schemas.microsoft.com/office/drawing/2014/main" id="{00000000-0008-0000-0000-00003A000000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37377" t="21828" r="35941" b="44338"/>
          <a:stretch/>
        </p:blipFill>
        <p:spPr>
          <a:xfrm>
            <a:off x="11017873" y="5887048"/>
            <a:ext cx="1286627" cy="92590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0000000-0008-0000-0000-00004600000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709"/>
          <a:stretch/>
        </p:blipFill>
        <p:spPr bwMode="auto">
          <a:xfrm>
            <a:off x="9735458" y="6214087"/>
            <a:ext cx="1411207" cy="344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81AE576B-2CB1-7E4A-8CA0-17E7432FF904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l="982" t="16420" r="1789" b="13684"/>
          <a:stretch/>
        </p:blipFill>
        <p:spPr>
          <a:xfrm>
            <a:off x="9741898" y="6611550"/>
            <a:ext cx="1406007" cy="81123"/>
          </a:xfrm>
          <a:prstGeom prst="rect">
            <a:avLst/>
          </a:prstGeom>
        </p:spPr>
      </p:pic>
      <p:pic>
        <p:nvPicPr>
          <p:cNvPr id="25" name="Immagine 57">
            <a:extLst>
              <a:ext uri="{FF2B5EF4-FFF2-40B4-BE49-F238E27FC236}">
                <a16:creationId xmlns:a16="http://schemas.microsoft.com/office/drawing/2014/main" id="{91E40637-F1AB-3F4A-87E2-0E4DCCA5C696}"/>
              </a:ext>
            </a:extLst>
          </p:cNvPr>
          <p:cNvPicPr>
            <a:picLocks noChangeAspect="1"/>
          </p:cNvPicPr>
          <p:nvPr/>
        </p:nvPicPr>
        <p:blipFill rotWithShape="1">
          <a:blip r:embed="rId15">
            <a:alphaModFix amt="7000"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132000"/>
                    </a14:imgEffect>
                  </a14:imgLayer>
                </a14:imgProps>
              </a:ext>
            </a:extLst>
          </a:blip>
          <a:srcRect l="37377" t="33818" r="43413" b="44338"/>
          <a:stretch/>
        </p:blipFill>
        <p:spPr>
          <a:xfrm>
            <a:off x="7758451" y="0"/>
            <a:ext cx="4433549" cy="2861220"/>
          </a:xfrm>
          <a:prstGeom prst="rect">
            <a:avLst/>
          </a:prstGeom>
          <a:effectLst>
            <a:outerShdw blurRad="50800" dist="76200" dir="12360000" sx="92000" sy="92000" algn="ctr" rotWithShape="0">
              <a:schemeClr val="bg2"/>
            </a:outerShdw>
          </a:effectLst>
        </p:spPr>
      </p:pic>
    </p:spTree>
    <p:extLst>
      <p:ext uri="{BB962C8B-B14F-4D97-AF65-F5344CB8AC3E}">
        <p14:creationId xmlns:p14="http://schemas.microsoft.com/office/powerpoint/2010/main" val="2499607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C2D359-7376-5C4D-B030-373C1CB432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176" y="457649"/>
            <a:ext cx="7795891" cy="1384030"/>
          </a:xfrm>
        </p:spPr>
        <p:txBody>
          <a:bodyPr/>
          <a:lstStyle/>
          <a:p>
            <a:r>
              <a:rPr lang="en-US" dirty="0"/>
              <a:t>Opening up the domain of  SSH services and tools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BB03ABB-C4FB-354F-8D3D-69DFCF62D1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176" y="1966421"/>
            <a:ext cx="7645757" cy="1375869"/>
          </a:xfrm>
        </p:spPr>
        <p:txBody>
          <a:bodyPr/>
          <a:lstStyle/>
          <a:p>
            <a:pPr algn="r"/>
            <a:r>
              <a:rPr lang="en-US" dirty="0"/>
              <a:t>Daan Broeder, KNAW/</a:t>
            </a:r>
            <a:r>
              <a:rPr lang="en-US" dirty="0" err="1"/>
              <a:t>HuC</a:t>
            </a:r>
            <a:r>
              <a:rPr lang="en-US" dirty="0"/>
              <a:t>, CLARIN ERIC</a:t>
            </a:r>
          </a:p>
          <a:p>
            <a:pPr algn="r"/>
            <a:r>
              <a:rPr lang="en-US" dirty="0" err="1"/>
              <a:t>ICTeSSH</a:t>
            </a:r>
            <a:r>
              <a:rPr lang="en-US" dirty="0"/>
              <a:t>, June 2020</a:t>
            </a:r>
          </a:p>
        </p:txBody>
      </p:sp>
    </p:spTree>
    <p:extLst>
      <p:ext uri="{BB962C8B-B14F-4D97-AF65-F5344CB8AC3E}">
        <p14:creationId xmlns:p14="http://schemas.microsoft.com/office/powerpoint/2010/main" val="2976294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A07AC8-5321-6344-946E-0362168F8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4855" y="365125"/>
            <a:ext cx="10958945" cy="1218746"/>
          </a:xfrm>
        </p:spPr>
        <p:txBody>
          <a:bodyPr/>
          <a:lstStyle/>
          <a:p>
            <a:r>
              <a:rPr lang="en-US" dirty="0"/>
              <a:t>The fast changing landscape of research data and services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3DBF08-93C7-BB4E-8524-EA44DCD875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4854" y="1503861"/>
            <a:ext cx="9421808" cy="4351338"/>
          </a:xfrm>
        </p:spPr>
        <p:txBody>
          <a:bodyPr/>
          <a:lstStyle/>
          <a:p>
            <a:r>
              <a:rPr lang="en-US" dirty="0"/>
              <a:t>We probably all heard about the ‘data deluge’ caused by new technologies that permit creation of ever more data </a:t>
            </a:r>
          </a:p>
          <a:p>
            <a:r>
              <a:rPr lang="en-US" dirty="0"/>
              <a:t>For services and tools a similar (but lesser) trend exists </a:t>
            </a:r>
          </a:p>
          <a:p>
            <a:r>
              <a:rPr lang="en-US" dirty="0"/>
              <a:t>Leading also to some challenges </a:t>
            </a:r>
          </a:p>
          <a:p>
            <a:pPr lvl="1"/>
            <a:r>
              <a:rPr lang="en-US" dirty="0"/>
              <a:t>challenges </a:t>
            </a:r>
            <a:r>
              <a:rPr lang="en-US" dirty="0" err="1"/>
              <a:t>wrt</a:t>
            </a:r>
            <a:r>
              <a:rPr lang="en-US" dirty="0"/>
              <a:t>. registration, description and</a:t>
            </a:r>
          </a:p>
          <a:p>
            <a:pPr lvl="1"/>
            <a:r>
              <a:rPr lang="en-US" dirty="0"/>
              <a:t>supporting users to find the right tool, service or procedure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29000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4BEFF9-A0D8-8E41-9CE6-186C63404E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Lets compare research data and software practices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F3C95E-51CC-AF4F-A1C9-5BA28AD219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4855" y="1245996"/>
            <a:ext cx="11261118" cy="4669493"/>
          </a:xfrm>
        </p:spPr>
        <p:txBody>
          <a:bodyPr/>
          <a:lstStyle/>
          <a:p>
            <a:endParaRPr lang="en-US" dirty="0"/>
          </a:p>
          <a:p>
            <a:r>
              <a:rPr lang="en-US" dirty="0"/>
              <a:t>In the past …</a:t>
            </a:r>
          </a:p>
          <a:p>
            <a:pPr lvl="1"/>
            <a:r>
              <a:rPr lang="en-US" dirty="0"/>
              <a:t>Researchers interact mostly with colleagues they knew personally</a:t>
            </a:r>
          </a:p>
          <a:p>
            <a:pPr lvl="1"/>
            <a:r>
              <a:rPr lang="en-US" dirty="0"/>
              <a:t>Data-sets are not always publicly available, and often pointed out / handed over between colleagues</a:t>
            </a:r>
          </a:p>
          <a:p>
            <a:pPr lvl="1"/>
            <a:r>
              <a:rPr lang="en-US" dirty="0"/>
              <a:t>Software is created by a limited group, for a limited group for a limited purpose and source-code also is often not publicly shared</a:t>
            </a:r>
          </a:p>
          <a:p>
            <a:r>
              <a:rPr lang="en-US" dirty="0"/>
              <a:t>Not the best conditions for Open &amp; Reproducible Science </a:t>
            </a:r>
          </a:p>
          <a:p>
            <a:r>
              <a:rPr lang="en-US" dirty="0"/>
              <a:t>Sharing and use of data and tools often on basis of personal recommendation and trust</a:t>
            </a:r>
          </a:p>
        </p:txBody>
      </p:sp>
    </p:spTree>
    <p:extLst>
      <p:ext uri="{BB962C8B-B14F-4D97-AF65-F5344CB8AC3E}">
        <p14:creationId xmlns:p14="http://schemas.microsoft.com/office/powerpoint/2010/main" val="5747959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4BEFF9-A0D8-8E41-9CE6-186C63404E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Lets compare research data and software practices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F3C95E-51CC-AF4F-A1C9-5BA28AD219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4854" y="1245996"/>
            <a:ext cx="10958945" cy="4669493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r>
              <a:rPr lang="en-US" dirty="0"/>
              <a:t>Currently …</a:t>
            </a:r>
          </a:p>
          <a:p>
            <a:pPr lvl="1"/>
            <a:r>
              <a:rPr lang="en-US" dirty="0"/>
              <a:t>We can and tend to store &amp; publish everything</a:t>
            </a:r>
          </a:p>
          <a:p>
            <a:pPr lvl="1"/>
            <a:r>
              <a:rPr lang="en-US" dirty="0"/>
              <a:t>Data sets hosted on-line by larger centers, data publication infrastructures but also shared through small private web-sites or cloud storage</a:t>
            </a:r>
          </a:p>
          <a:p>
            <a:pPr lvl="1"/>
            <a:r>
              <a:rPr lang="en-US" dirty="0"/>
              <a:t>Software development technology has enormously improved</a:t>
            </a:r>
          </a:p>
          <a:p>
            <a:pPr lvl="1"/>
            <a:r>
              <a:rPr lang="en-US" dirty="0"/>
              <a:t>On-line services, tool downloads, best practice recommendations are abundantly available </a:t>
            </a:r>
          </a:p>
          <a:p>
            <a:r>
              <a:rPr lang="en-US" dirty="0"/>
              <a:t>But it is not always evident where to look (discovery service), how to look (metadata expertise) and what you find (status &amp; quality)</a:t>
            </a:r>
          </a:p>
          <a:p>
            <a:r>
              <a:rPr lang="en-US" dirty="0"/>
              <a:t>Organizational distance between provider and user hampers effective advise and feedback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43891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C69BA2-A0C3-CC45-BA0D-1EDFDC590D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problem finding information on the Internet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454D4C-0C24-A34E-9EAE-A51971DAC7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4854" y="1554102"/>
            <a:ext cx="10958945" cy="4555295"/>
          </a:xfrm>
        </p:spPr>
        <p:txBody>
          <a:bodyPr/>
          <a:lstStyle/>
          <a:p>
            <a:r>
              <a:rPr lang="en-US" dirty="0"/>
              <a:t>Too much information too many choices</a:t>
            </a:r>
          </a:p>
          <a:p>
            <a:r>
              <a:rPr lang="en-US" dirty="0"/>
              <a:t>What is the status of the information, its quality, can you trust the provider?</a:t>
            </a:r>
          </a:p>
          <a:p>
            <a:r>
              <a:rPr lang="en-US" dirty="0"/>
              <a:t>General approaches and solutions should be helpful in research, but mind some differences!</a:t>
            </a:r>
          </a:p>
          <a:p>
            <a:pPr lvl="1"/>
            <a:r>
              <a:rPr lang="en-US" dirty="0"/>
              <a:t>Online shops: certification, consumer reviews, … </a:t>
            </a:r>
          </a:p>
          <a:p>
            <a:pPr lvl="2"/>
            <a:r>
              <a:rPr lang="en-US" dirty="0"/>
              <a:t>In the world of research the relation is not only a simple providing and consuming researchers are also colleagues and competitors</a:t>
            </a:r>
          </a:p>
          <a:p>
            <a:pPr lvl="1"/>
            <a:r>
              <a:rPr lang="en-US" dirty="0"/>
              <a:t>Internet fora, blogs: community maintenance and moderated debate, individual expert involvement  </a:t>
            </a:r>
          </a:p>
          <a:p>
            <a:pPr lvl="2"/>
            <a:r>
              <a:rPr lang="en-US" dirty="0"/>
              <a:t>Professional involvement in such tasks is not always properly acknowledged nor rewarded</a:t>
            </a:r>
          </a:p>
        </p:txBody>
      </p:sp>
    </p:spTree>
    <p:extLst>
      <p:ext uri="{BB962C8B-B14F-4D97-AF65-F5344CB8AC3E}">
        <p14:creationId xmlns:p14="http://schemas.microsoft.com/office/powerpoint/2010/main" val="28629133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ED8A9A-C2BD-604F-81BE-154DF655CC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4855" y="365125"/>
            <a:ext cx="10958945" cy="1232563"/>
          </a:xfrm>
        </p:spPr>
        <p:txBody>
          <a:bodyPr/>
          <a:lstStyle/>
          <a:p>
            <a:r>
              <a:rPr lang="en-US" dirty="0"/>
              <a:t>The case of the SSH domain: Increasing Usability, Quality and Trustworthiness of Service and tool information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45B60E-07F7-0642-B7F1-3EC34E5748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would we need?</a:t>
            </a:r>
          </a:p>
          <a:p>
            <a:r>
              <a:rPr lang="en-US" dirty="0"/>
              <a:t>Registries supporting service &amp; tool discovery</a:t>
            </a:r>
          </a:p>
          <a:p>
            <a:pPr lvl="1"/>
            <a:r>
              <a:rPr lang="en-US" dirty="0"/>
              <a:t>High quality rich metadata also for tools and services</a:t>
            </a:r>
          </a:p>
          <a:p>
            <a:pPr lvl="1"/>
            <a:r>
              <a:rPr lang="en-US" dirty="0"/>
              <a:t>Usage and quality information based on testing or actual use in research</a:t>
            </a:r>
          </a:p>
          <a:p>
            <a:pPr lvl="1"/>
            <a:r>
              <a:rPr lang="en-US" dirty="0"/>
              <a:t>Show user feedback, also when controversial, of course in fair way</a:t>
            </a:r>
          </a:p>
          <a:p>
            <a:pPr lvl="1"/>
            <a:r>
              <a:rPr lang="en-US" dirty="0"/>
              <a:t>Trustworthy registries  </a:t>
            </a:r>
          </a:p>
          <a:p>
            <a:pPr lvl="2"/>
            <a:r>
              <a:rPr lang="en-US" dirty="0"/>
              <a:t>Community managed, close to the stakeholders, short organizational distance</a:t>
            </a:r>
          </a:p>
          <a:p>
            <a:pPr lvl="2"/>
            <a:r>
              <a:rPr lang="en-US" dirty="0"/>
              <a:t>With sufficient support from community organizations and members, and make such activities worthwhile</a:t>
            </a:r>
          </a:p>
          <a:p>
            <a:r>
              <a:rPr lang="en-US" dirty="0"/>
              <a:t>Infrastructure components aware of this information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67922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518842-FDB8-B647-B628-EBB6F0DF64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 SSHOC a number of solutions are worked 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E40501-ADA3-9047-B99D-7F53CE9455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Increasing trust by center certification</a:t>
            </a:r>
          </a:p>
          <a:p>
            <a:pPr lvl="1"/>
            <a:r>
              <a:rPr lang="en-US" dirty="0"/>
              <a:t>Trust Core Seal certification support action</a:t>
            </a:r>
          </a:p>
          <a:p>
            <a:pPr marL="457189" lvl="1" indent="0">
              <a:buNone/>
            </a:pPr>
            <a:endParaRPr lang="en-US" dirty="0"/>
          </a:p>
          <a:p>
            <a:r>
              <a:rPr lang="en-US" dirty="0"/>
              <a:t>Infrastructure component configuration e.g. SSHOC Switchboard</a:t>
            </a:r>
          </a:p>
          <a:p>
            <a:pPr lvl="1"/>
            <a:r>
              <a:rPr lang="en-US" dirty="0"/>
              <a:t>Guiding users from data-catalogues and workspaces what services may be useful for specific data resources</a:t>
            </a:r>
          </a:p>
          <a:p>
            <a:pPr marL="457189" lvl="1" indent="0">
              <a:buNone/>
            </a:pPr>
            <a:endParaRPr lang="en-US" dirty="0"/>
          </a:p>
          <a:p>
            <a:r>
              <a:rPr lang="en-US" dirty="0"/>
              <a:t>Advanced discovery services: SSH Open Marketplace</a:t>
            </a:r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78119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AA9F8C-38B9-894C-8A2D-5B094601E8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5609" y="2435811"/>
            <a:ext cx="8396311" cy="2670944"/>
          </a:xfr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txBody>
          <a:bodyPr anchor="ctr"/>
          <a:lstStyle/>
          <a:p>
            <a:pPr algn="ctr"/>
            <a:br>
              <a:rPr lang="en-GB" dirty="0"/>
            </a:br>
            <a:br>
              <a:rPr lang="en-GB" dirty="0"/>
            </a:br>
            <a:r>
              <a:rPr lang="en-GB" dirty="0"/>
              <a:t>Thank you for your attention</a:t>
            </a:r>
            <a:br>
              <a:rPr lang="en-GB" dirty="0"/>
            </a:br>
            <a:br>
              <a:rPr lang="en-GB" dirty="0"/>
            </a:br>
            <a:r>
              <a:rPr lang="en-GB" sz="2000" dirty="0" err="1"/>
              <a:t>www.sshopencloud.eu</a:t>
            </a:r>
            <a:br>
              <a:rPr lang="en-GB" dirty="0"/>
            </a:br>
            <a:br>
              <a:rPr lang="en-GB" dirty="0"/>
            </a:br>
            <a:endParaRPr lang="en-GB" sz="20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A391BB9-4634-BB49-92E6-47DFDCFFF38C}"/>
              </a:ext>
            </a:extLst>
          </p:cNvPr>
          <p:cNvSpPr txBox="1"/>
          <p:nvPr/>
        </p:nvSpPr>
        <p:spPr>
          <a:xfrm>
            <a:off x="1445632" y="5430555"/>
            <a:ext cx="32835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1207093"/>
      </p:ext>
    </p:extLst>
  </p:cSld>
  <p:clrMapOvr>
    <a:masterClrMapping/>
  </p:clrMapOvr>
</p:sld>
</file>

<file path=ppt/theme/theme1.xml><?xml version="1.0" encoding="utf-8"?>
<a:theme xmlns:a="http://schemas.openxmlformats.org/drawingml/2006/main" name="SSHOC Theme">
  <a:themeElements>
    <a:clrScheme name="SSHOC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75D89"/>
      </a:accent1>
      <a:accent2>
        <a:srgbClr val="F2983D"/>
      </a:accent2>
      <a:accent3>
        <a:srgbClr val="A5A5A5"/>
      </a:accent3>
      <a:accent4>
        <a:srgbClr val="FFC000"/>
      </a:accent4>
      <a:accent5>
        <a:srgbClr val="4190D2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SH and eInfra Projects" id="{D46769E4-5E10-2246-9758-FABD679E5A70}" vid="{89ABBEFF-3D0F-9447-8DC2-EDC076F49B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SSHOC Theme</Template>
  <TotalTime>10227</TotalTime>
  <Words>533</Words>
  <Application>Microsoft Macintosh PowerPoint</Application>
  <PresentationFormat>Widescreen</PresentationFormat>
  <Paragraphs>58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Arial</vt:lpstr>
      <vt:lpstr>SSHOC Theme</vt:lpstr>
      <vt:lpstr>Opening up the domain of  SSH services and tools</vt:lpstr>
      <vt:lpstr>The fast changing landscape of research data and services</vt:lpstr>
      <vt:lpstr>Lets compare research data and software practices</vt:lpstr>
      <vt:lpstr>Lets compare research data and software practices</vt:lpstr>
      <vt:lpstr>General problem finding information on the Internet</vt:lpstr>
      <vt:lpstr>The case of the SSH domain: Increasing Usability, Quality and Trustworthiness of Service and tool information</vt:lpstr>
      <vt:lpstr>In SSHOC a number of solutions are worked on</vt:lpstr>
      <vt:lpstr>  Thank you for your attention  www.sshopencloud.eu  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SSH &amp; eInfra projects</dc:title>
  <dc:creator>Broeder, D.G. (Daniël)</dc:creator>
  <cp:lastModifiedBy>Microsoft Office User</cp:lastModifiedBy>
  <cp:revision>57</cp:revision>
  <dcterms:created xsi:type="dcterms:W3CDTF">2020-06-22T19:12:18Z</dcterms:created>
  <dcterms:modified xsi:type="dcterms:W3CDTF">2020-06-29T21:43:21Z</dcterms:modified>
</cp:coreProperties>
</file>